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9"/>
  </p:notesMasterIdLst>
  <p:sldIdLst>
    <p:sldId id="854" r:id="rId3"/>
    <p:sldId id="825" r:id="rId4"/>
    <p:sldId id="859" r:id="rId5"/>
    <p:sldId id="841" r:id="rId6"/>
    <p:sldId id="852" r:id="rId7"/>
    <p:sldId id="853" r:id="rId8"/>
    <p:sldId id="842" r:id="rId9"/>
    <p:sldId id="843" r:id="rId10"/>
    <p:sldId id="844" r:id="rId11"/>
    <p:sldId id="847" r:id="rId12"/>
    <p:sldId id="845" r:id="rId13"/>
    <p:sldId id="846" r:id="rId14"/>
    <p:sldId id="848" r:id="rId15"/>
    <p:sldId id="849" r:id="rId16"/>
    <p:sldId id="851" r:id="rId17"/>
    <p:sldId id="855" r:id="rId18"/>
    <p:sldId id="856" r:id="rId19"/>
    <p:sldId id="857" r:id="rId20"/>
    <p:sldId id="858" r:id="rId21"/>
    <p:sldId id="335" r:id="rId22"/>
    <p:sldId id="258" r:id="rId23"/>
    <p:sldId id="336" r:id="rId24"/>
    <p:sldId id="257" r:id="rId25"/>
    <p:sldId id="862" r:id="rId26"/>
    <p:sldId id="861" r:id="rId27"/>
    <p:sldId id="84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0425A"/>
    <a:srgbClr val="FCCB10"/>
    <a:srgbClr val="EB6622"/>
    <a:srgbClr val="153153"/>
    <a:srgbClr val="E28700"/>
    <a:srgbClr val="FF9900"/>
    <a:srgbClr val="EB9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 autoAdjust="0"/>
    <p:restoredTop sz="96663" autoAdjust="0"/>
  </p:normalViewPr>
  <p:slideViewPr>
    <p:cSldViewPr>
      <p:cViewPr varScale="1">
        <p:scale>
          <a:sx n="142" d="100"/>
          <a:sy n="142" d="100"/>
        </p:scale>
        <p:origin x="1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52742-373F-4A87-92C3-F1BD6DE2FDEE}" type="datetimeFigureOut">
              <a:rPr lang="en-US" smtClean="0"/>
              <a:pPr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CA093-4890-4B46-98EB-711D340FBB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799" y="4343399"/>
            <a:ext cx="5486283" cy="4114918"/>
          </a:xfrm>
          <a:prstGeom prst="rect">
            <a:avLst/>
          </a:prstGeom>
          <a:noFill/>
          <a:ln>
            <a:noFill/>
          </a:ln>
        </p:spPr>
        <p:txBody>
          <a:bodyPr lIns="89701" tIns="89701" rIns="89701" bIns="89701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4" y="8685214"/>
            <a:ext cx="2971760" cy="457082"/>
          </a:xfrm>
          <a:prstGeom prst="rect">
            <a:avLst/>
          </a:prstGeom>
          <a:noFill/>
          <a:ln>
            <a:noFill/>
          </a:ln>
        </p:spPr>
        <p:txBody>
          <a:bodyPr lIns="91418" tIns="45696" rIns="91418" bIns="45696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/>
              <a:pPr>
                <a:buClr>
                  <a:srgbClr val="000000"/>
                </a:buClr>
                <a:buSzPct val="25000"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01A0B-B297-4464-8F07-A3F778C26C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1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2" y="129289"/>
            <a:ext cx="7287489" cy="69207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41" y="89535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8" indent="0">
              <a:buNone/>
              <a:defRPr sz="2000" b="1"/>
            </a:lvl2pPr>
            <a:lvl3pPr marL="914336" indent="0">
              <a:buNone/>
              <a:defRPr sz="1800" b="1"/>
            </a:lvl3pPr>
            <a:lvl4pPr marL="1371503" indent="0">
              <a:buNone/>
              <a:defRPr sz="1600" b="1"/>
            </a:lvl4pPr>
            <a:lvl5pPr marL="1828671" indent="0">
              <a:buNone/>
              <a:defRPr sz="1600" b="1"/>
            </a:lvl5pPr>
            <a:lvl6pPr marL="2285839" indent="0">
              <a:buNone/>
              <a:defRPr sz="1600" b="1"/>
            </a:lvl6pPr>
            <a:lvl7pPr marL="2743007" indent="0">
              <a:buNone/>
              <a:defRPr sz="1600" b="1"/>
            </a:lvl7pPr>
            <a:lvl8pPr marL="3200175" indent="0">
              <a:buNone/>
              <a:defRPr sz="1600" b="1"/>
            </a:lvl8pPr>
            <a:lvl9pPr marL="36573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535113"/>
            <a:ext cx="4040188" cy="4821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9535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8" indent="0">
              <a:buNone/>
              <a:defRPr sz="2000" b="1"/>
            </a:lvl2pPr>
            <a:lvl3pPr marL="914336" indent="0">
              <a:buNone/>
              <a:defRPr sz="1800" b="1"/>
            </a:lvl3pPr>
            <a:lvl4pPr marL="1371503" indent="0">
              <a:buNone/>
              <a:defRPr sz="1600" b="1"/>
            </a:lvl4pPr>
            <a:lvl5pPr marL="1828671" indent="0">
              <a:buNone/>
              <a:defRPr sz="1600" b="1"/>
            </a:lvl5pPr>
            <a:lvl6pPr marL="2285839" indent="0">
              <a:buNone/>
              <a:defRPr sz="1600" b="1"/>
            </a:lvl6pPr>
            <a:lvl7pPr marL="2743007" indent="0">
              <a:buNone/>
              <a:defRPr sz="1600" b="1"/>
            </a:lvl7pPr>
            <a:lvl8pPr marL="3200175" indent="0">
              <a:buNone/>
              <a:defRPr sz="1600" b="1"/>
            </a:lvl8pPr>
            <a:lvl9pPr marL="36573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35113"/>
            <a:ext cx="4041775" cy="4821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25414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707" y="114078"/>
            <a:ext cx="7295094" cy="71489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5760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47384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85407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54075"/>
            <a:ext cx="5111750" cy="55022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016125"/>
            <a:ext cx="3008313" cy="4340224"/>
          </a:xfrm>
        </p:spPr>
        <p:txBody>
          <a:bodyPr/>
          <a:lstStyle>
            <a:lvl1pPr marL="0" indent="0">
              <a:buNone/>
              <a:defRPr sz="1400"/>
            </a:lvl1pPr>
            <a:lvl2pPr marL="457168" indent="0">
              <a:buNone/>
              <a:defRPr sz="1200"/>
            </a:lvl2pPr>
            <a:lvl3pPr marL="914336" indent="0">
              <a:buNone/>
              <a:defRPr sz="1000"/>
            </a:lvl3pPr>
            <a:lvl4pPr marL="1371503" indent="0">
              <a:buNone/>
              <a:defRPr sz="900"/>
            </a:lvl4pPr>
            <a:lvl5pPr marL="1828671" indent="0">
              <a:buNone/>
              <a:defRPr sz="900"/>
            </a:lvl5pPr>
            <a:lvl6pPr marL="2285839" indent="0">
              <a:buNone/>
              <a:defRPr sz="900"/>
            </a:lvl6pPr>
            <a:lvl7pPr marL="2743007" indent="0">
              <a:buNone/>
              <a:defRPr sz="900"/>
            </a:lvl7pPr>
            <a:lvl8pPr marL="3200175" indent="0">
              <a:buNone/>
              <a:defRPr sz="900"/>
            </a:lvl8pPr>
            <a:lvl9pPr marL="36573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4637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1363"/>
            <a:ext cx="5486400" cy="39062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68" indent="0">
              <a:buNone/>
              <a:defRPr sz="2800"/>
            </a:lvl2pPr>
            <a:lvl3pPr marL="914336" indent="0">
              <a:buNone/>
              <a:defRPr sz="2400"/>
            </a:lvl3pPr>
            <a:lvl4pPr marL="1371503" indent="0">
              <a:buNone/>
              <a:defRPr sz="2000"/>
            </a:lvl4pPr>
            <a:lvl5pPr marL="1828671" indent="0">
              <a:buNone/>
              <a:defRPr sz="2000"/>
            </a:lvl5pPr>
            <a:lvl6pPr marL="2285839" indent="0">
              <a:buNone/>
              <a:defRPr sz="2000"/>
            </a:lvl6pPr>
            <a:lvl7pPr marL="2743007" indent="0">
              <a:buNone/>
              <a:defRPr sz="2000"/>
            </a:lvl7pPr>
            <a:lvl8pPr marL="3200175" indent="0">
              <a:buNone/>
              <a:defRPr sz="2000"/>
            </a:lvl8pPr>
            <a:lvl9pPr marL="36573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989012"/>
          </a:xfrm>
        </p:spPr>
        <p:txBody>
          <a:bodyPr/>
          <a:lstStyle>
            <a:lvl1pPr marL="0" indent="0">
              <a:buNone/>
              <a:defRPr sz="1400"/>
            </a:lvl1pPr>
            <a:lvl2pPr marL="457168" indent="0">
              <a:buNone/>
              <a:defRPr sz="1200"/>
            </a:lvl2pPr>
            <a:lvl3pPr marL="914336" indent="0">
              <a:buNone/>
              <a:defRPr sz="1000"/>
            </a:lvl3pPr>
            <a:lvl4pPr marL="1371503" indent="0">
              <a:buNone/>
              <a:defRPr sz="900"/>
            </a:lvl4pPr>
            <a:lvl5pPr marL="1828671" indent="0">
              <a:buNone/>
              <a:defRPr sz="900"/>
            </a:lvl5pPr>
            <a:lvl6pPr marL="2285839" indent="0">
              <a:buNone/>
              <a:defRPr sz="900"/>
            </a:lvl6pPr>
            <a:lvl7pPr marL="2743007" indent="0">
              <a:buNone/>
              <a:defRPr sz="900"/>
            </a:lvl7pPr>
            <a:lvl8pPr marL="3200175" indent="0">
              <a:buNone/>
              <a:defRPr sz="900"/>
            </a:lvl8pPr>
            <a:lvl9pPr marL="36573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7670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546" y="136895"/>
            <a:ext cx="7234255" cy="684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63194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152275"/>
            <a:ext cx="2057400" cy="3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40338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5715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38100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78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/>
        </p:nvSpPr>
        <p:spPr>
          <a:xfrm>
            <a:off x="0" y="0"/>
            <a:ext cx="9144000" cy="1030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3" tIns="45717" rIns="91433" bIns="45717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0" y="2387600"/>
            <a:ext cx="9144000" cy="2151063"/>
          </a:xfrm>
          <a:prstGeom prst="rect">
            <a:avLst/>
          </a:prstGeom>
          <a:solidFill>
            <a:srgbClr val="D4E3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3" tIns="45717" rIns="91433" bIns="45717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77800" y="2573338"/>
            <a:ext cx="4730750" cy="2035175"/>
          </a:xfrm>
          <a:prstGeom prst="rect">
            <a:avLst/>
          </a:prstGeom>
          <a:noFill/>
        </p:spPr>
        <p:txBody>
          <a:bodyPr lIns="91433" tIns="45717" rIns="91433" bIns="45717">
            <a:spAutoFit/>
          </a:bodyPr>
          <a:lstStyle/>
          <a:p>
            <a:pPr>
              <a:lnSpc>
                <a:spcPts val="3600"/>
              </a:lnSpc>
              <a:defRPr/>
            </a:pPr>
            <a:r>
              <a:rPr lang="en-US" sz="40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40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BSERVATIONAL </a:t>
            </a:r>
          </a:p>
          <a:p>
            <a:pPr>
              <a:lnSpc>
                <a:spcPts val="3600"/>
              </a:lnSpc>
              <a:defRPr/>
            </a:pPr>
            <a:r>
              <a:rPr lang="en-US" sz="40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M</a:t>
            </a:r>
            <a:r>
              <a:rPr lang="en-US" sz="40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EDICAL</a:t>
            </a:r>
          </a:p>
          <a:p>
            <a:pPr>
              <a:lnSpc>
                <a:spcPts val="3600"/>
              </a:lnSpc>
              <a:defRPr/>
            </a:pPr>
            <a:r>
              <a:rPr lang="en-US" sz="40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40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UTCOMES</a:t>
            </a:r>
          </a:p>
          <a:p>
            <a:pPr>
              <a:lnSpc>
                <a:spcPts val="3600"/>
              </a:lnSpc>
              <a:defRPr/>
            </a:pPr>
            <a:r>
              <a:rPr lang="en-US" sz="40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P</a:t>
            </a:r>
            <a:r>
              <a:rPr lang="en-US" sz="40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ARTNERSHIP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55708" y="2573494"/>
            <a:ext cx="5135289" cy="18299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91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/>
        </p:nvSpPr>
        <p:spPr>
          <a:xfrm>
            <a:off x="220663" y="114300"/>
            <a:ext cx="2028825" cy="723900"/>
          </a:xfrm>
          <a:prstGeom prst="rect">
            <a:avLst/>
          </a:prstGeom>
          <a:noFill/>
        </p:spPr>
        <p:txBody>
          <a:bodyPr lIns="91433" tIns="45717" rIns="91433" bIns="45717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BSERVATIONAL 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M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EDICAL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UTCOMES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P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ARTNERSHIP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10600" y="6553200"/>
            <a:ext cx="5334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8838C6-14CB-4E5E-B43D-03405385AA6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57802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102" y="152104"/>
            <a:ext cx="7302699" cy="6768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50652"/>
            <a:ext cx="4038600" cy="54056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0652"/>
            <a:ext cx="4038600" cy="54056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605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92238" y="114300"/>
            <a:ext cx="72945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73138"/>
            <a:ext cx="8229600" cy="538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663" y="114300"/>
            <a:ext cx="2028825" cy="723900"/>
          </a:xfrm>
          <a:prstGeom prst="rect">
            <a:avLst/>
          </a:prstGeom>
          <a:noFill/>
        </p:spPr>
        <p:txBody>
          <a:bodyPr lIns="91433" tIns="45717" rIns="91433" bIns="45717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BSERVATIONAL 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M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EDICAL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O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UTCOMES</a:t>
            </a:r>
          </a:p>
          <a:p>
            <a:pPr>
              <a:lnSpc>
                <a:spcPts val="1200"/>
              </a:lnSpc>
              <a:defRPr/>
            </a:pPr>
            <a:r>
              <a:rPr lang="en-US" sz="1200" b="1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P</a:t>
            </a:r>
            <a:r>
              <a:rPr lang="en-US" sz="1200" dirty="0">
                <a:solidFill>
                  <a:srgbClr val="28568A"/>
                </a:solidFill>
                <a:effectLst>
                  <a:outerShdw blurRad="127000" dist="76200" dir="2700000" algn="tl" rotWithShape="0">
                    <a:prstClr val="black">
                      <a:lumMod val="65000"/>
                      <a:lumOff val="35000"/>
                      <a:alpha val="25000"/>
                    </a:prstClr>
                  </a:outerShdw>
                </a:effectLst>
              </a:rPr>
              <a:t>ARTNERSHIP</a:t>
            </a:r>
          </a:p>
        </p:txBody>
      </p:sp>
    </p:spTree>
    <p:extLst>
      <p:ext uri="{BB962C8B-B14F-4D97-AF65-F5344CB8AC3E}">
        <p14:creationId xmlns:p14="http://schemas.microsoft.com/office/powerpoint/2010/main" val="76712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ransition/>
  <p:hf sldNum="0" hdr="0" ftr="0" dt="0"/>
  <p:txStyles>
    <p:titleStyle>
      <a:lvl1pPr algn="ctr" defTabSz="45561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561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ctr" defTabSz="45561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ctr" defTabSz="45561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ctr" defTabSz="45561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ctr" defTabSz="455613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ctr" defTabSz="455613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ctr" defTabSz="455613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ctr" defTabSz="455613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23" indent="-228584" algn="l" defTabSz="4571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1" indent="-228584" algn="l" defTabSz="4571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9" indent="-228584" algn="l" defTabSz="4571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26" indent="-228584" algn="l" defTabSz="4571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8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6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3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1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9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7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75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43" algn="l" defTabSz="4571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4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ohdsi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2362200" y="2130425"/>
            <a:ext cx="6096000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 typeface="Calibri"/>
              <a:buNone/>
            </a:pPr>
            <a:r>
              <a:rPr lang="de-DE" sz="6000" b="1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ARACHNE </a:t>
            </a:r>
            <a:r>
              <a:rPr lang="de-DE" sz="6000" i="0" u="none" strike="noStrike" cap="none" dirty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t>Network Studies</a:t>
            </a:r>
            <a:endParaRPr lang="en-US" sz="6000" i="0" u="none" strike="noStrike" cap="none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17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663"/>
            <a:ext cx="75438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Owner: Approving Data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BF2C6-95E8-DF4F-B292-AAB2B306C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4" y="1295400"/>
            <a:ext cx="7407288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67866-31B9-6042-B10B-C7E98BEBB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4759185"/>
            <a:ext cx="3318336" cy="16068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FBCA26-6C7B-414B-A315-91CF7CD5AB16}"/>
              </a:ext>
            </a:extLst>
          </p:cNvPr>
          <p:cNvSpPr/>
          <p:nvPr/>
        </p:nvSpPr>
        <p:spPr>
          <a:xfrm>
            <a:off x="3886666" y="1981200"/>
            <a:ext cx="1523689" cy="5635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4984-D3B7-FA4B-8193-84DEFAE1A3B4}"/>
              </a:ext>
            </a:extLst>
          </p:cNvPr>
          <p:cNvSpPr txBox="1"/>
          <p:nvPr/>
        </p:nvSpPr>
        <p:spPr>
          <a:xfrm>
            <a:off x="1426023" y="4759185"/>
            <a:ext cx="23749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Data Set Owner will receive a request and can approve or decline 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7793A2-FA10-9A41-9F4B-9D33D30CBE1F}"/>
              </a:ext>
            </a:extLst>
          </p:cNvPr>
          <p:cNvCxnSpPr>
            <a:cxnSpLocks/>
          </p:cNvCxnSpPr>
          <p:nvPr/>
        </p:nvCxnSpPr>
        <p:spPr>
          <a:xfrm flipV="1">
            <a:off x="2613473" y="2617150"/>
            <a:ext cx="1806127" cy="196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0403771-23CD-DE49-A8E2-F04D4480CA27}"/>
              </a:ext>
            </a:extLst>
          </p:cNvPr>
          <p:cNvSpPr/>
          <p:nvPr/>
        </p:nvSpPr>
        <p:spPr>
          <a:xfrm>
            <a:off x="6222863" y="1114863"/>
            <a:ext cx="1523689" cy="5635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967BFD-89E7-2942-BA6E-85A2E0B1F6CE}"/>
              </a:ext>
            </a:extLst>
          </p:cNvPr>
          <p:cNvSpPr/>
          <p:nvPr/>
        </p:nvSpPr>
        <p:spPr>
          <a:xfrm>
            <a:off x="7620311" y="5040960"/>
            <a:ext cx="1523689" cy="5635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0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Analysis: Cohort Feasibility Counts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2095C-9CD6-F843-8DB8-CF4E83B7C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81470"/>
            <a:ext cx="3949700" cy="100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CF4C8-7E21-2E4C-AE81-8902BDFDB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522957"/>
            <a:ext cx="259715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8101E2-09DE-1543-80DA-3A923DAD8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914" y="2770732"/>
            <a:ext cx="5846824" cy="31453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AA3693-7A30-E442-8CFD-F2B3CD1E083F}"/>
              </a:ext>
            </a:extLst>
          </p:cNvPr>
          <p:cNvSpPr/>
          <p:nvPr/>
        </p:nvSpPr>
        <p:spPr>
          <a:xfrm>
            <a:off x="187324" y="1872136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70CC-4ECA-1B41-820F-98F12290C035}"/>
              </a:ext>
            </a:extLst>
          </p:cNvPr>
          <p:cNvSpPr txBox="1"/>
          <p:nvPr/>
        </p:nvSpPr>
        <p:spPr>
          <a:xfrm>
            <a:off x="152400" y="3289785"/>
            <a:ext cx="23749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Add new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E8556-AC98-0B48-8186-37AAA3CFB6D1}"/>
              </a:ext>
            </a:extLst>
          </p:cNvPr>
          <p:cNvCxnSpPr>
            <a:cxnSpLocks/>
          </p:cNvCxnSpPr>
          <p:nvPr/>
        </p:nvCxnSpPr>
        <p:spPr>
          <a:xfrm flipH="1" flipV="1">
            <a:off x="850900" y="2215037"/>
            <a:ext cx="596900" cy="9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EEC86C7-2B3B-464A-9C51-AFB11507FAC3}"/>
              </a:ext>
            </a:extLst>
          </p:cNvPr>
          <p:cNvSpPr/>
          <p:nvPr/>
        </p:nvSpPr>
        <p:spPr>
          <a:xfrm>
            <a:off x="2067236" y="1903984"/>
            <a:ext cx="2136462" cy="7033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706A4-9F47-0B44-9A04-88CD949A5C0E}"/>
              </a:ext>
            </a:extLst>
          </p:cNvPr>
          <p:cNvSpPr txBox="1"/>
          <p:nvPr/>
        </p:nvSpPr>
        <p:spPr>
          <a:xfrm>
            <a:off x="5345813" y="2366455"/>
            <a:ext cx="300006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Type analysis name and select analysis type to be Cohort (Simple Counts)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129DB-7590-A745-94BF-6BA0A67FD98B}"/>
              </a:ext>
            </a:extLst>
          </p:cNvPr>
          <p:cNvCxnSpPr>
            <a:cxnSpLocks/>
          </p:cNvCxnSpPr>
          <p:nvPr/>
        </p:nvCxnSpPr>
        <p:spPr>
          <a:xfrm flipH="1" flipV="1">
            <a:off x="4237425" y="2397323"/>
            <a:ext cx="1006790" cy="278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1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Analysis: Import design from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9345F-1139-DC41-BEED-692920FD7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421118"/>
            <a:ext cx="4927600" cy="1388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7DA4F-7C41-AB43-B854-5F451ACE90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144071"/>
            <a:ext cx="3886200" cy="1889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E3067-2660-AE4A-B46D-512A04AB10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8523" y="3244612"/>
            <a:ext cx="3806852" cy="23303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C0C8D4-4047-5D42-9FB3-4937F588A0B9}"/>
              </a:ext>
            </a:extLst>
          </p:cNvPr>
          <p:cNvSpPr/>
          <p:nvPr/>
        </p:nvSpPr>
        <p:spPr>
          <a:xfrm>
            <a:off x="1196974" y="2166840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0C879-0069-9043-800B-443C6A74AA97}"/>
              </a:ext>
            </a:extLst>
          </p:cNvPr>
          <p:cNvSpPr txBox="1"/>
          <p:nvPr/>
        </p:nvSpPr>
        <p:spPr>
          <a:xfrm>
            <a:off x="38100" y="3555597"/>
            <a:ext cx="293716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Import Cohort definitions from ATLAS connected to the data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DFACF-9EC9-1542-A186-DD81617D28FA}"/>
              </a:ext>
            </a:extLst>
          </p:cNvPr>
          <p:cNvCxnSpPr>
            <a:cxnSpLocks/>
          </p:cNvCxnSpPr>
          <p:nvPr/>
        </p:nvCxnSpPr>
        <p:spPr>
          <a:xfrm flipV="1">
            <a:off x="1073150" y="2509741"/>
            <a:ext cx="787400" cy="91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58209E1-1CDB-6248-95F9-01AD9E48E0F7}"/>
              </a:ext>
            </a:extLst>
          </p:cNvPr>
          <p:cNvSpPr/>
          <p:nvPr/>
        </p:nvSpPr>
        <p:spPr>
          <a:xfrm>
            <a:off x="2672751" y="2701843"/>
            <a:ext cx="2136462" cy="60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C4D64-03C5-8949-97FC-82828F417219}"/>
              </a:ext>
            </a:extLst>
          </p:cNvPr>
          <p:cNvSpPr txBox="1"/>
          <p:nvPr/>
        </p:nvSpPr>
        <p:spPr>
          <a:xfrm>
            <a:off x="5781675" y="1774739"/>
            <a:ext cx="300006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Select data node with ATLAS connected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81EF7A-B6FB-C942-B444-58E8276FE448}"/>
              </a:ext>
            </a:extLst>
          </p:cNvPr>
          <p:cNvCxnSpPr>
            <a:cxnSpLocks/>
          </p:cNvCxnSpPr>
          <p:nvPr/>
        </p:nvCxnSpPr>
        <p:spPr>
          <a:xfrm flipH="1">
            <a:off x="4669796" y="2509741"/>
            <a:ext cx="2696204" cy="192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37F43B8-3E2B-6548-AF5D-6472D474329D}"/>
              </a:ext>
            </a:extLst>
          </p:cNvPr>
          <p:cNvSpPr/>
          <p:nvPr/>
        </p:nvSpPr>
        <p:spPr>
          <a:xfrm>
            <a:off x="4908523" y="4485974"/>
            <a:ext cx="2136462" cy="7033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AFB90-1F2F-7441-A0F7-4080D32BE5FC}"/>
              </a:ext>
            </a:extLst>
          </p:cNvPr>
          <p:cNvSpPr txBox="1"/>
          <p:nvPr/>
        </p:nvSpPr>
        <p:spPr>
          <a:xfrm>
            <a:off x="371629" y="4901483"/>
            <a:ext cx="300006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Chose cohort to be imported and click the “Import” button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746D0-F8C6-3E4A-BC7D-59358B9886E9}"/>
              </a:ext>
            </a:extLst>
          </p:cNvPr>
          <p:cNvCxnSpPr>
            <a:cxnSpLocks/>
          </p:cNvCxnSpPr>
          <p:nvPr/>
        </p:nvCxnSpPr>
        <p:spPr>
          <a:xfrm flipV="1">
            <a:off x="3471002" y="5063887"/>
            <a:ext cx="1338211" cy="122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>
            <a:normAutofit/>
          </a:bodyPr>
          <a:lstStyle/>
          <a:p>
            <a:r>
              <a:rPr lang="en-US"/>
              <a:t>Analysis: Execute Cohort Counts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9DD5-C082-174E-909B-DC3F063DC4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143001"/>
            <a:ext cx="3657600" cy="1970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E0312-037B-6944-92A9-33F4E0C65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302" y="2590800"/>
            <a:ext cx="2690648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AEE5E-958D-8C46-86B4-F24A45EABE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199" y="3657599"/>
            <a:ext cx="4724401" cy="25141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C59841-59E8-6341-9B42-A1EADA0A978D}"/>
              </a:ext>
            </a:extLst>
          </p:cNvPr>
          <p:cNvSpPr/>
          <p:nvPr/>
        </p:nvSpPr>
        <p:spPr>
          <a:xfrm>
            <a:off x="2663226" y="1855154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E997E5-4457-1346-9FFB-67DB507E11F7}"/>
              </a:ext>
            </a:extLst>
          </p:cNvPr>
          <p:cNvSpPr/>
          <p:nvPr/>
        </p:nvSpPr>
        <p:spPr>
          <a:xfrm>
            <a:off x="2672751" y="2701843"/>
            <a:ext cx="2136462" cy="60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D3801-553C-FA42-A242-BE7140CA6D0D}"/>
              </a:ext>
            </a:extLst>
          </p:cNvPr>
          <p:cNvSpPr txBox="1"/>
          <p:nvPr/>
        </p:nvSpPr>
        <p:spPr>
          <a:xfrm>
            <a:off x="5781675" y="1774739"/>
            <a:ext cx="300006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Click “Execute” button, select data sets to execute against and click “Submit”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41C1B5-EF18-0748-88F5-BB828CF998E8}"/>
              </a:ext>
            </a:extLst>
          </p:cNvPr>
          <p:cNvCxnSpPr>
            <a:cxnSpLocks/>
          </p:cNvCxnSpPr>
          <p:nvPr/>
        </p:nvCxnSpPr>
        <p:spPr>
          <a:xfrm flipH="1">
            <a:off x="4669796" y="2227129"/>
            <a:ext cx="816604" cy="47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E1C4144-4E6C-0B43-A59B-EE3F2954BE8E}"/>
              </a:ext>
            </a:extLst>
          </p:cNvPr>
          <p:cNvSpPr/>
          <p:nvPr/>
        </p:nvSpPr>
        <p:spPr>
          <a:xfrm>
            <a:off x="4572000" y="5140243"/>
            <a:ext cx="4495800" cy="6509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34BA1-6ED4-634C-BDBB-8411C9693F94}"/>
              </a:ext>
            </a:extLst>
          </p:cNvPr>
          <p:cNvSpPr txBox="1"/>
          <p:nvPr/>
        </p:nvSpPr>
        <p:spPr>
          <a:xfrm>
            <a:off x="371629" y="4901483"/>
            <a:ext cx="3000063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submission will appear in the the queue. Depending on data set’s policy, the request might require an approval from the data set owner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1B4E67-97D5-4F42-83FA-E9D8810C1B1F}"/>
              </a:ext>
            </a:extLst>
          </p:cNvPr>
          <p:cNvCxnSpPr>
            <a:cxnSpLocks/>
          </p:cNvCxnSpPr>
          <p:nvPr/>
        </p:nvCxnSpPr>
        <p:spPr>
          <a:xfrm>
            <a:off x="3471002" y="5186765"/>
            <a:ext cx="1024798" cy="235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47065-C711-6542-B29E-901C1482C61F}"/>
              </a:ext>
            </a:extLst>
          </p:cNvPr>
          <p:cNvCxnSpPr>
            <a:cxnSpLocks/>
          </p:cNvCxnSpPr>
          <p:nvPr/>
        </p:nvCxnSpPr>
        <p:spPr>
          <a:xfrm flipH="1" flipV="1">
            <a:off x="4140108" y="2026605"/>
            <a:ext cx="1346292" cy="20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Analysis: Approving Submissions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9D23-3EAF-A940-AA10-DBC6B7A1B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95400"/>
            <a:ext cx="6629400" cy="951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D9CE5-FBFA-7649-AD26-EEA2552D8A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070902"/>
            <a:ext cx="6705600" cy="657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14019-D205-6740-9D96-889DCBBE4C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684582"/>
            <a:ext cx="6629400" cy="642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49EA8-AC60-2F49-9062-31262A5F83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346417"/>
            <a:ext cx="5857875" cy="310198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12444D-6695-D54D-845E-4A2BD045118B}"/>
              </a:ext>
            </a:extLst>
          </p:cNvPr>
          <p:cNvSpPr/>
          <p:nvPr/>
        </p:nvSpPr>
        <p:spPr>
          <a:xfrm>
            <a:off x="1981200" y="1637049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5DD5D-102C-B14D-8ED8-013643622650}"/>
              </a:ext>
            </a:extLst>
          </p:cNvPr>
          <p:cNvSpPr txBox="1"/>
          <p:nvPr/>
        </p:nvSpPr>
        <p:spPr>
          <a:xfrm>
            <a:off x="5203827" y="840732"/>
            <a:ext cx="3562636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data set owner receives a request to execute an analytical query and can approve or reject the execution request or results of the execution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092B5-3EAD-374B-987B-D88B668762EB}"/>
              </a:ext>
            </a:extLst>
          </p:cNvPr>
          <p:cNvCxnSpPr>
            <a:cxnSpLocks/>
          </p:cNvCxnSpPr>
          <p:nvPr/>
        </p:nvCxnSpPr>
        <p:spPr>
          <a:xfrm flipH="1">
            <a:off x="3962401" y="1633385"/>
            <a:ext cx="1142999" cy="164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6A1A73-1AA5-EF49-B4A3-C11890567CC0}"/>
              </a:ext>
            </a:extLst>
          </p:cNvPr>
          <p:cNvCxnSpPr>
            <a:cxnSpLocks/>
          </p:cNvCxnSpPr>
          <p:nvPr/>
        </p:nvCxnSpPr>
        <p:spPr>
          <a:xfrm flipH="1">
            <a:off x="6553200" y="2318060"/>
            <a:ext cx="535586" cy="567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489E5B1-6063-3D49-8E3E-CFB0D481FE24}"/>
              </a:ext>
            </a:extLst>
          </p:cNvPr>
          <p:cNvSpPr/>
          <p:nvPr/>
        </p:nvSpPr>
        <p:spPr>
          <a:xfrm>
            <a:off x="4825011" y="2885702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49AB08-EA9F-1447-9FD3-56AB2A4BE33D}"/>
              </a:ext>
            </a:extLst>
          </p:cNvPr>
          <p:cNvSpPr txBox="1"/>
          <p:nvPr/>
        </p:nvSpPr>
        <p:spPr>
          <a:xfrm>
            <a:off x="199882" y="3764884"/>
            <a:ext cx="3562636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Once query results are approved to be published, they will become visible to the rest of the study team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BA371-F11A-564D-8B10-17E66B9A8918}"/>
              </a:ext>
            </a:extLst>
          </p:cNvPr>
          <p:cNvCxnSpPr>
            <a:cxnSpLocks/>
          </p:cNvCxnSpPr>
          <p:nvPr/>
        </p:nvCxnSpPr>
        <p:spPr>
          <a:xfrm>
            <a:off x="2922587" y="4800600"/>
            <a:ext cx="2563813" cy="654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1CE7E34-9234-1A40-BF5E-A7CD57437F84}"/>
              </a:ext>
            </a:extLst>
          </p:cNvPr>
          <p:cNvSpPr/>
          <p:nvPr/>
        </p:nvSpPr>
        <p:spPr>
          <a:xfrm>
            <a:off x="5432425" y="5454890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22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Analysis: Viewing Submission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9862F-06A2-5B4F-9736-57F312AC1F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19200"/>
            <a:ext cx="6096000" cy="3307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68EFA-7D28-FC47-95B8-A89D3E281E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525" y="3768369"/>
            <a:ext cx="3686175" cy="197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4D790-56CD-754A-9F4F-4EE856AE5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75" y="3768369"/>
            <a:ext cx="3703703" cy="1979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5D29B-76AF-E543-8B75-80CA35F78F3C}"/>
              </a:ext>
            </a:extLst>
          </p:cNvPr>
          <p:cNvSpPr txBox="1"/>
          <p:nvPr/>
        </p:nvSpPr>
        <p:spPr>
          <a:xfrm>
            <a:off x="4191000" y="1629941"/>
            <a:ext cx="3562636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cohort count results contain a simple count of patients, as well as cohort code used and debugging information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520DA-A7E9-4F49-B1CA-D098131D2C53}"/>
              </a:ext>
            </a:extLst>
          </p:cNvPr>
          <p:cNvCxnSpPr>
            <a:cxnSpLocks/>
          </p:cNvCxnSpPr>
          <p:nvPr/>
        </p:nvCxnSpPr>
        <p:spPr>
          <a:xfrm>
            <a:off x="6471729" y="2992802"/>
            <a:ext cx="157671" cy="7755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6E32F79-29E0-304A-855B-F9A637773B37}"/>
              </a:ext>
            </a:extLst>
          </p:cNvPr>
          <p:cNvSpPr/>
          <p:nvPr/>
        </p:nvSpPr>
        <p:spPr>
          <a:xfrm>
            <a:off x="2308225" y="2594565"/>
            <a:ext cx="1882775" cy="72538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395D2B-2D05-8145-9C3A-B34B716EC3EA}"/>
              </a:ext>
            </a:extLst>
          </p:cNvPr>
          <p:cNvSpPr/>
          <p:nvPr/>
        </p:nvSpPr>
        <p:spPr>
          <a:xfrm>
            <a:off x="912051" y="4163577"/>
            <a:ext cx="1882775" cy="72538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6E2DD8-6243-C84D-B15F-E2F883E9EF44}"/>
              </a:ext>
            </a:extLst>
          </p:cNvPr>
          <p:cNvSpPr/>
          <p:nvPr/>
        </p:nvSpPr>
        <p:spPr>
          <a:xfrm>
            <a:off x="5791200" y="3982232"/>
            <a:ext cx="1882775" cy="72538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53E6FA-9C4B-0C4B-8937-98447B7F9399}"/>
              </a:ext>
            </a:extLst>
          </p:cNvPr>
          <p:cNvCxnSpPr>
            <a:cxnSpLocks/>
          </p:cNvCxnSpPr>
          <p:nvPr/>
        </p:nvCxnSpPr>
        <p:spPr>
          <a:xfrm flipH="1">
            <a:off x="3161252" y="2230105"/>
            <a:ext cx="877348" cy="323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50FDD0-3917-8B44-8E21-160361885F81}"/>
              </a:ext>
            </a:extLst>
          </p:cNvPr>
          <p:cNvCxnSpPr>
            <a:cxnSpLocks/>
          </p:cNvCxnSpPr>
          <p:nvPr/>
        </p:nvCxnSpPr>
        <p:spPr>
          <a:xfrm flipH="1">
            <a:off x="2590800" y="2992802"/>
            <a:ext cx="2629948" cy="1121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Analysis: Incidence 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2095C-9CD6-F843-8DB8-CF4E83B7C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81470"/>
            <a:ext cx="3949700" cy="10096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AA3693-7A30-E442-8CFD-F2B3CD1E083F}"/>
              </a:ext>
            </a:extLst>
          </p:cNvPr>
          <p:cNvSpPr/>
          <p:nvPr/>
        </p:nvSpPr>
        <p:spPr>
          <a:xfrm>
            <a:off x="187324" y="1872136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70CC-4ECA-1B41-820F-98F12290C035}"/>
              </a:ext>
            </a:extLst>
          </p:cNvPr>
          <p:cNvSpPr txBox="1"/>
          <p:nvPr/>
        </p:nvSpPr>
        <p:spPr>
          <a:xfrm>
            <a:off x="152400" y="3289785"/>
            <a:ext cx="23749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Add new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E8556-AC98-0B48-8186-37AAA3CFB6D1}"/>
              </a:ext>
            </a:extLst>
          </p:cNvPr>
          <p:cNvCxnSpPr>
            <a:cxnSpLocks/>
          </p:cNvCxnSpPr>
          <p:nvPr/>
        </p:nvCxnSpPr>
        <p:spPr>
          <a:xfrm flipH="1" flipV="1">
            <a:off x="850900" y="2215037"/>
            <a:ext cx="596900" cy="9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C42D240-88E5-7B46-8FC1-7D6684F7E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527" y="1509469"/>
            <a:ext cx="3117852" cy="27066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EEC86C7-2B3B-464A-9C51-AFB11507FAC3}"/>
              </a:ext>
            </a:extLst>
          </p:cNvPr>
          <p:cNvSpPr/>
          <p:nvPr/>
        </p:nvSpPr>
        <p:spPr>
          <a:xfrm>
            <a:off x="2067236" y="1903984"/>
            <a:ext cx="2136462" cy="7033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706A4-9F47-0B44-9A04-88CD949A5C0E}"/>
              </a:ext>
            </a:extLst>
          </p:cNvPr>
          <p:cNvSpPr txBox="1"/>
          <p:nvPr/>
        </p:nvSpPr>
        <p:spPr>
          <a:xfrm>
            <a:off x="5345813" y="2366455"/>
            <a:ext cx="300006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Type analysis name and select analysis type to be Cohort (Incidence Rates)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129DB-7590-A745-94BF-6BA0A67FD98B}"/>
              </a:ext>
            </a:extLst>
          </p:cNvPr>
          <p:cNvCxnSpPr>
            <a:cxnSpLocks/>
          </p:cNvCxnSpPr>
          <p:nvPr/>
        </p:nvCxnSpPr>
        <p:spPr>
          <a:xfrm flipH="1" flipV="1">
            <a:off x="4237425" y="2397323"/>
            <a:ext cx="1006790" cy="278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AAECBE1-5AAC-744B-9F74-2AA2A1C3B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665584"/>
            <a:ext cx="5556255" cy="26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Import IR design from ATLAS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9345F-1139-DC41-BEED-692920FD7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421118"/>
            <a:ext cx="4927600" cy="1388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7DA4F-7C41-AB43-B854-5F451ACE90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144071"/>
            <a:ext cx="3886200" cy="18892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C0C8D4-4047-5D42-9FB3-4937F588A0B9}"/>
              </a:ext>
            </a:extLst>
          </p:cNvPr>
          <p:cNvSpPr/>
          <p:nvPr/>
        </p:nvSpPr>
        <p:spPr>
          <a:xfrm>
            <a:off x="1196974" y="2166840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0C879-0069-9043-800B-443C6A74AA97}"/>
              </a:ext>
            </a:extLst>
          </p:cNvPr>
          <p:cNvSpPr txBox="1"/>
          <p:nvPr/>
        </p:nvSpPr>
        <p:spPr>
          <a:xfrm>
            <a:off x="38100" y="3555597"/>
            <a:ext cx="293716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Import IR definitions from ATLAS connected to the data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DFACF-9EC9-1542-A186-DD81617D28FA}"/>
              </a:ext>
            </a:extLst>
          </p:cNvPr>
          <p:cNvCxnSpPr>
            <a:cxnSpLocks/>
          </p:cNvCxnSpPr>
          <p:nvPr/>
        </p:nvCxnSpPr>
        <p:spPr>
          <a:xfrm flipV="1">
            <a:off x="1073150" y="2509741"/>
            <a:ext cx="787400" cy="919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58209E1-1CDB-6248-95F9-01AD9E48E0F7}"/>
              </a:ext>
            </a:extLst>
          </p:cNvPr>
          <p:cNvSpPr/>
          <p:nvPr/>
        </p:nvSpPr>
        <p:spPr>
          <a:xfrm>
            <a:off x="2672751" y="2701843"/>
            <a:ext cx="2136462" cy="60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C4D64-03C5-8949-97FC-82828F417219}"/>
              </a:ext>
            </a:extLst>
          </p:cNvPr>
          <p:cNvSpPr txBox="1"/>
          <p:nvPr/>
        </p:nvSpPr>
        <p:spPr>
          <a:xfrm>
            <a:off x="5781675" y="1774739"/>
            <a:ext cx="3000063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Select data node with ATLAS connected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81EF7A-B6FB-C942-B444-58E8276FE448}"/>
              </a:ext>
            </a:extLst>
          </p:cNvPr>
          <p:cNvCxnSpPr>
            <a:cxnSpLocks/>
          </p:cNvCxnSpPr>
          <p:nvPr/>
        </p:nvCxnSpPr>
        <p:spPr>
          <a:xfrm flipH="1">
            <a:off x="4669796" y="2509741"/>
            <a:ext cx="2696204" cy="192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DAFB90-1F2F-7441-A0F7-4080D32BE5FC}"/>
              </a:ext>
            </a:extLst>
          </p:cNvPr>
          <p:cNvSpPr txBox="1"/>
          <p:nvPr/>
        </p:nvSpPr>
        <p:spPr>
          <a:xfrm>
            <a:off x="371629" y="4901483"/>
            <a:ext cx="300006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Chose IR analysis to be imported and click the “Import” button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4746D0-F8C6-3E4A-BC7D-59358B9886E9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471002" y="5186765"/>
            <a:ext cx="1478665" cy="117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9982D7-14F8-054F-91F8-D6B8D459B2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710" y="2490707"/>
            <a:ext cx="2898714" cy="371397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37F43B8-3E2B-6548-AF5D-6472D474329D}"/>
              </a:ext>
            </a:extLst>
          </p:cNvPr>
          <p:cNvSpPr/>
          <p:nvPr/>
        </p:nvSpPr>
        <p:spPr>
          <a:xfrm>
            <a:off x="4949667" y="4953000"/>
            <a:ext cx="2136462" cy="7033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8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CCB5D-EBCE-6148-9518-ACC044860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" y="1155043"/>
            <a:ext cx="4267199" cy="2144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>
            <a:normAutofit/>
          </a:bodyPr>
          <a:lstStyle/>
          <a:p>
            <a:r>
              <a:rPr lang="en-US"/>
              <a:t>Analysis: Execute Cohort Counts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CE0312-037B-6944-92A9-33F4E0C65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174" y="2928038"/>
            <a:ext cx="2690648" cy="2438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C59841-59E8-6341-9B42-A1EADA0A978D}"/>
              </a:ext>
            </a:extLst>
          </p:cNvPr>
          <p:cNvSpPr/>
          <p:nvPr/>
        </p:nvSpPr>
        <p:spPr>
          <a:xfrm>
            <a:off x="2970719" y="2445740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E997E5-4457-1346-9FFB-67DB507E11F7}"/>
              </a:ext>
            </a:extLst>
          </p:cNvPr>
          <p:cNvSpPr/>
          <p:nvPr/>
        </p:nvSpPr>
        <p:spPr>
          <a:xfrm>
            <a:off x="2349813" y="3267704"/>
            <a:ext cx="2136462" cy="60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D3801-553C-FA42-A242-BE7140CA6D0D}"/>
              </a:ext>
            </a:extLst>
          </p:cNvPr>
          <p:cNvSpPr txBox="1"/>
          <p:nvPr/>
        </p:nvSpPr>
        <p:spPr>
          <a:xfrm>
            <a:off x="5781675" y="1774739"/>
            <a:ext cx="300006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Click “Execute” button, select data sets to execute against and click “Submit”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41C1B5-EF18-0748-88F5-BB828CF998E8}"/>
              </a:ext>
            </a:extLst>
          </p:cNvPr>
          <p:cNvCxnSpPr>
            <a:cxnSpLocks/>
            <a:endCxn id="14" idx="7"/>
          </p:cNvCxnSpPr>
          <p:nvPr/>
        </p:nvCxnSpPr>
        <p:spPr>
          <a:xfrm flipH="1">
            <a:off x="4173397" y="2227129"/>
            <a:ext cx="1313004" cy="1128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D47065-C711-6542-B29E-901C1482C61F}"/>
              </a:ext>
            </a:extLst>
          </p:cNvPr>
          <p:cNvCxnSpPr>
            <a:cxnSpLocks/>
          </p:cNvCxnSpPr>
          <p:nvPr/>
        </p:nvCxnSpPr>
        <p:spPr>
          <a:xfrm flipH="1">
            <a:off x="4173397" y="2047503"/>
            <a:ext cx="1313003" cy="398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2950D4-9A75-5046-911E-84F381B3A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4000511"/>
            <a:ext cx="5257800" cy="26257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E1C4144-4E6C-0B43-A59B-EE3F2954BE8E}"/>
              </a:ext>
            </a:extLst>
          </p:cNvPr>
          <p:cNvSpPr/>
          <p:nvPr/>
        </p:nvSpPr>
        <p:spPr>
          <a:xfrm>
            <a:off x="4486275" y="6089489"/>
            <a:ext cx="4495800" cy="6509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234BA1-6ED4-634C-BDBB-8411C9693F94}"/>
              </a:ext>
            </a:extLst>
          </p:cNvPr>
          <p:cNvSpPr txBox="1"/>
          <p:nvPr/>
        </p:nvSpPr>
        <p:spPr>
          <a:xfrm>
            <a:off x="371629" y="4901483"/>
            <a:ext cx="3000063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submission will appear in the the queue. Depending on data set’s policy, the request might require an approval from the data set owner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1B4E67-97D5-4F42-83FA-E9D8810C1B1F}"/>
              </a:ext>
            </a:extLst>
          </p:cNvPr>
          <p:cNvCxnSpPr>
            <a:cxnSpLocks/>
          </p:cNvCxnSpPr>
          <p:nvPr/>
        </p:nvCxnSpPr>
        <p:spPr>
          <a:xfrm>
            <a:off x="3471002" y="5186765"/>
            <a:ext cx="1358896" cy="1228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DBEF67-8029-F74C-9F83-7BAB35B59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999" y="3315815"/>
            <a:ext cx="6546851" cy="3255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B48B2-FB97-574D-84D6-545FA797D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475" y="2656045"/>
            <a:ext cx="7848600" cy="653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</p:spPr>
        <p:txBody>
          <a:bodyPr>
            <a:normAutofit/>
          </a:bodyPr>
          <a:lstStyle/>
          <a:p>
            <a:r>
              <a:rPr lang="en-US" dirty="0"/>
              <a:t>Analysis: Approving Submissions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9D23-3EAF-A940-AA10-DBC6B7A1B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95400"/>
            <a:ext cx="6629400" cy="951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D9CE5-FBFA-7649-AD26-EEA2552D8A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2070902"/>
            <a:ext cx="6705600" cy="65756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12444D-6695-D54D-845E-4A2BD045118B}"/>
              </a:ext>
            </a:extLst>
          </p:cNvPr>
          <p:cNvSpPr/>
          <p:nvPr/>
        </p:nvSpPr>
        <p:spPr>
          <a:xfrm>
            <a:off x="1981200" y="1637049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5DD5D-102C-B14D-8ED8-013643622650}"/>
              </a:ext>
            </a:extLst>
          </p:cNvPr>
          <p:cNvSpPr txBox="1"/>
          <p:nvPr/>
        </p:nvSpPr>
        <p:spPr>
          <a:xfrm>
            <a:off x="5203827" y="840732"/>
            <a:ext cx="3562636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data set owner receives a request to execute an analytical query and can approve or reject the execution request or results of the execution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092B5-3EAD-374B-987B-D88B668762EB}"/>
              </a:ext>
            </a:extLst>
          </p:cNvPr>
          <p:cNvCxnSpPr>
            <a:cxnSpLocks/>
          </p:cNvCxnSpPr>
          <p:nvPr/>
        </p:nvCxnSpPr>
        <p:spPr>
          <a:xfrm flipH="1">
            <a:off x="3962401" y="1633385"/>
            <a:ext cx="1142999" cy="164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6A1A73-1AA5-EF49-B4A3-C11890567CC0}"/>
              </a:ext>
            </a:extLst>
          </p:cNvPr>
          <p:cNvCxnSpPr>
            <a:cxnSpLocks/>
          </p:cNvCxnSpPr>
          <p:nvPr/>
        </p:nvCxnSpPr>
        <p:spPr>
          <a:xfrm flipH="1">
            <a:off x="6553200" y="2318060"/>
            <a:ext cx="535586" cy="546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489E5B1-6063-3D49-8E3E-CFB0D481FE24}"/>
              </a:ext>
            </a:extLst>
          </p:cNvPr>
          <p:cNvSpPr/>
          <p:nvPr/>
        </p:nvSpPr>
        <p:spPr>
          <a:xfrm>
            <a:off x="4800600" y="2864403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49AB08-EA9F-1447-9FD3-56AB2A4BE33D}"/>
              </a:ext>
            </a:extLst>
          </p:cNvPr>
          <p:cNvSpPr txBox="1"/>
          <p:nvPr/>
        </p:nvSpPr>
        <p:spPr>
          <a:xfrm>
            <a:off x="199882" y="3764884"/>
            <a:ext cx="3562636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Once query results are approved to be published, they will become visible to the rest of the study team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BA371-F11A-564D-8B10-17E66B9A8918}"/>
              </a:ext>
            </a:extLst>
          </p:cNvPr>
          <p:cNvCxnSpPr>
            <a:cxnSpLocks/>
          </p:cNvCxnSpPr>
          <p:nvPr/>
        </p:nvCxnSpPr>
        <p:spPr>
          <a:xfrm>
            <a:off x="2922587" y="4800600"/>
            <a:ext cx="2563813" cy="1461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1CE7E34-9234-1A40-BF5E-A7CD57437F84}"/>
              </a:ext>
            </a:extLst>
          </p:cNvPr>
          <p:cNvSpPr/>
          <p:nvPr/>
        </p:nvSpPr>
        <p:spPr>
          <a:xfrm>
            <a:off x="5486400" y="6192537"/>
            <a:ext cx="18827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9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22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B2B77F-6F86-DF48-9D5F-E3641ED3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7" y="1447800"/>
            <a:ext cx="8896865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ARACHNE Network Research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F572D-D773-9C4A-901E-83FA98C12289}"/>
              </a:ext>
            </a:extLst>
          </p:cNvPr>
          <p:cNvSpPr/>
          <p:nvPr/>
        </p:nvSpPr>
        <p:spPr>
          <a:xfrm>
            <a:off x="228600" y="4038600"/>
            <a:ext cx="3276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ARACHNE Research Network platform enables collaborative federated studies across healthcare organizations, data owners and researches.</a:t>
            </a:r>
          </a:p>
        </p:txBody>
      </p:sp>
    </p:spTree>
    <p:extLst>
      <p:ext uri="{BB962C8B-B14F-4D97-AF65-F5344CB8AC3E}">
        <p14:creationId xmlns:p14="http://schemas.microsoft.com/office/powerpoint/2010/main" val="238221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0350" y="2450878"/>
            <a:ext cx="5657850" cy="1035272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Study </a:t>
            </a:r>
            <a:br>
              <a:rPr lang="en-US" dirty="0"/>
            </a:br>
            <a:r>
              <a:rPr lang="en-US" dirty="0"/>
              <a:t>Coding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5817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D38E-2AB3-6D44-828B-34A26F67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SQL coding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68CA0-2BF7-6B41-93B0-A879DE3B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Do not hardcode local path, use relative path from working directory with </a:t>
            </a: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r>
              <a:rPr lang="en-US" dirty="0"/>
              <a:t>Do not install external packages - ARACHNE comes with all default OHDSI packages. In case of missing non-OHDSI packages, attach the package as </a:t>
            </a:r>
            <a:r>
              <a:rPr lang="en-US" b="1" dirty="0"/>
              <a:t>.tar.gz</a:t>
            </a:r>
            <a:r>
              <a:rPr lang="en-US" dirty="0"/>
              <a:t> to analysis and install it from the file instead of downloading it from the network since external traffic could be blocked the site’s firewall </a:t>
            </a:r>
          </a:p>
          <a:p>
            <a:r>
              <a:rPr lang="en-US" dirty="0"/>
              <a:t>Avoid creating permanent tables for calculations - use Temp tables instead to avoid issues with concurrency</a:t>
            </a:r>
          </a:p>
          <a:p>
            <a:r>
              <a:rPr lang="en-US" dirty="0"/>
              <a:t>Code SQL in OHDSI.SQL standard and translate + render it using OHDSI/</a:t>
            </a:r>
            <a:r>
              <a:rPr lang="en-US" dirty="0" err="1"/>
              <a:t>SqlRender</a:t>
            </a:r>
            <a:endParaRPr lang="en-US" dirty="0"/>
          </a:p>
          <a:p>
            <a:r>
              <a:rPr lang="en-US" dirty="0"/>
              <a:t>Execute SQL by using OHDSI/</a:t>
            </a:r>
            <a:r>
              <a:rPr lang="en-US" dirty="0" err="1"/>
              <a:t>DatabaseConnector</a:t>
            </a:r>
            <a:endParaRPr lang="en-US" dirty="0"/>
          </a:p>
          <a:p>
            <a:r>
              <a:rPr lang="en-US" dirty="0"/>
              <a:t>When possible, do calculations in SQL vs. R - in most cases that's more performant</a:t>
            </a:r>
          </a:p>
        </p:txBody>
      </p:sp>
    </p:spTree>
    <p:extLst>
      <p:ext uri="{BB962C8B-B14F-4D97-AF65-F5344CB8AC3E}">
        <p14:creationId xmlns:p14="http://schemas.microsoft.com/office/powerpoint/2010/main" val="358979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D38E-2AB3-6D44-828B-34A26F67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Retrieving Local Database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68CA0-2BF7-6B41-93B0-A879DE3B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Retrieve connection details for the requested Data Source by reading system variables:</a:t>
            </a:r>
          </a:p>
          <a:p>
            <a:endParaRPr lang="ru-RU" dirty="0"/>
          </a:p>
          <a:p>
            <a:pPr lvl="2"/>
            <a:r>
              <a:rPr lang="en-US" sz="2400" dirty="0" err="1"/>
              <a:t>dbms</a:t>
            </a:r>
            <a:r>
              <a:rPr lang="en-US" sz="2400" dirty="0"/>
              <a:t> &lt;- </a:t>
            </a:r>
            <a:r>
              <a:rPr lang="en-US" sz="2400" dirty="0" err="1"/>
              <a:t>Sys.getenv</a:t>
            </a:r>
            <a:r>
              <a:rPr lang="en-US" sz="2400" dirty="0"/>
              <a:t>("DBMS_TYPE")</a:t>
            </a:r>
          </a:p>
          <a:p>
            <a:pPr lvl="2"/>
            <a:r>
              <a:rPr lang="en-US" sz="2400" dirty="0" err="1"/>
              <a:t>connectionString</a:t>
            </a:r>
            <a:r>
              <a:rPr lang="en-US" sz="2400" dirty="0"/>
              <a:t> &lt;- </a:t>
            </a:r>
            <a:r>
              <a:rPr lang="en-US" sz="2400" dirty="0" err="1"/>
              <a:t>Sys.getenv</a:t>
            </a:r>
            <a:r>
              <a:rPr lang="en-US" sz="2400" dirty="0"/>
              <a:t>("CONNECTION_STRING")</a:t>
            </a:r>
          </a:p>
          <a:p>
            <a:pPr lvl="2"/>
            <a:r>
              <a:rPr lang="en-US" sz="2400" dirty="0"/>
              <a:t>user &lt;- </a:t>
            </a:r>
            <a:r>
              <a:rPr lang="en-US" sz="2400" dirty="0" err="1"/>
              <a:t>Sys.getenv</a:t>
            </a:r>
            <a:r>
              <a:rPr lang="en-US" sz="2400" dirty="0"/>
              <a:t>("DBMS_USERNAME")</a:t>
            </a:r>
          </a:p>
          <a:p>
            <a:pPr lvl="2"/>
            <a:r>
              <a:rPr lang="en-US" sz="2400" dirty="0"/>
              <a:t>pw &lt;- </a:t>
            </a:r>
            <a:r>
              <a:rPr lang="en-US" sz="2400" dirty="0" err="1"/>
              <a:t>Sys.getenv</a:t>
            </a:r>
            <a:r>
              <a:rPr lang="en-US" sz="2400" dirty="0"/>
              <a:t>("DBMS_PASSWORD")</a:t>
            </a:r>
          </a:p>
          <a:p>
            <a:pPr lvl="2"/>
            <a:r>
              <a:rPr lang="en-US" sz="2400" dirty="0" err="1"/>
              <a:t>cdmSchema</a:t>
            </a:r>
            <a:r>
              <a:rPr lang="en-US" sz="2400" dirty="0"/>
              <a:t> &lt;- </a:t>
            </a:r>
            <a:r>
              <a:rPr lang="en-US" sz="2400" dirty="0" err="1"/>
              <a:t>Sys.getenv</a:t>
            </a:r>
            <a:r>
              <a:rPr lang="en-US" sz="2400" dirty="0"/>
              <a:t>("DBMS_SCHEMA")</a:t>
            </a:r>
          </a:p>
          <a:p>
            <a:pPr lvl="2"/>
            <a:r>
              <a:rPr lang="en-US" sz="2400" dirty="0" err="1"/>
              <a:t>resultsSchema</a:t>
            </a:r>
            <a:r>
              <a:rPr lang="en-US" sz="2400" dirty="0"/>
              <a:t> &lt;- </a:t>
            </a:r>
            <a:r>
              <a:rPr lang="en-US" sz="2400" dirty="0" err="1"/>
              <a:t>Sys.getenv</a:t>
            </a:r>
            <a:r>
              <a:rPr lang="en-US" sz="2400" dirty="0"/>
              <a:t>("RESULT_SCHEMA")</a:t>
            </a:r>
          </a:p>
        </p:txBody>
      </p:sp>
    </p:spTree>
    <p:extLst>
      <p:ext uri="{BB962C8B-B14F-4D97-AF65-F5344CB8AC3E}">
        <p14:creationId xmlns:p14="http://schemas.microsoft.com/office/powerpoint/2010/main" val="3652839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0323-F1CB-D34D-9F6B-62F286B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OHDSI.SQL template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D121-D91C-EF4D-B6D8-A4C187F23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cdm_database_schema</a:t>
            </a:r>
            <a:r>
              <a:rPr lang="en-US" dirty="0"/>
              <a:t> – OMOP CDM schema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vocabulary_database_schema</a:t>
            </a:r>
            <a:r>
              <a:rPr lang="en-US" dirty="0"/>
              <a:t> – OMOP Vocabulary schema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target_database_schema</a:t>
            </a:r>
            <a:r>
              <a:rPr lang="en-US" dirty="0"/>
              <a:t> – ATLAS Results schema</a:t>
            </a:r>
          </a:p>
          <a:p>
            <a:pPr marL="0" indent="0">
              <a:buNone/>
            </a:pPr>
            <a:r>
              <a:rPr lang="en-US" dirty="0"/>
              <a:t>@target_database_schema.@</a:t>
            </a:r>
            <a:r>
              <a:rPr lang="en-US" dirty="0" err="1"/>
              <a:t>target_cohort_table</a:t>
            </a:r>
            <a:r>
              <a:rPr lang="en-US" dirty="0"/>
              <a:t> – cohort table</a:t>
            </a:r>
          </a:p>
        </p:txBody>
      </p:sp>
    </p:spTree>
    <p:extLst>
      <p:ext uri="{BB962C8B-B14F-4D97-AF65-F5344CB8AC3E}">
        <p14:creationId xmlns:p14="http://schemas.microsoft.com/office/powerpoint/2010/main" val="45454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0350" y="2450878"/>
            <a:ext cx="5657850" cy="1035272"/>
          </a:xfrm>
        </p:spPr>
        <p:txBody>
          <a:bodyPr>
            <a:normAutofit fontScale="90000"/>
          </a:bodyPr>
          <a:lstStyle/>
          <a:p>
            <a:r>
              <a:rPr lang="en-US" dirty="0"/>
              <a:t>ARACHNE Manual Mode </a:t>
            </a:r>
            <a:r>
              <a:rPr lang="en-US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1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D43-8547-654E-9C93-3CE181A8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ARACHNE Deployment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6AD8F-1EBD-3C46-BEB8-9E46FDE0CFAA}"/>
              </a:ext>
            </a:extLst>
          </p:cNvPr>
          <p:cNvSpPr/>
          <p:nvPr/>
        </p:nvSpPr>
        <p:spPr>
          <a:xfrm>
            <a:off x="2133600" y="1329622"/>
            <a:ext cx="4648200" cy="15209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AA1AE-ED54-B641-8255-E567CBDE8E93}"/>
              </a:ext>
            </a:extLst>
          </p:cNvPr>
          <p:cNvSpPr/>
          <p:nvPr/>
        </p:nvSpPr>
        <p:spPr>
          <a:xfrm>
            <a:off x="990600" y="3505200"/>
            <a:ext cx="28956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23F60-70BA-5249-88B6-77162EA12D93}"/>
              </a:ext>
            </a:extLst>
          </p:cNvPr>
          <p:cNvSpPr/>
          <p:nvPr/>
        </p:nvSpPr>
        <p:spPr>
          <a:xfrm>
            <a:off x="1003947" y="3495134"/>
            <a:ext cx="16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Organization 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55C0B5-7001-1143-97E4-55AB96328BB7}"/>
              </a:ext>
            </a:extLst>
          </p:cNvPr>
          <p:cNvSpPr/>
          <p:nvPr/>
        </p:nvSpPr>
        <p:spPr>
          <a:xfrm>
            <a:off x="5105400" y="3505200"/>
            <a:ext cx="28956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887F6-E6E9-BF48-8A90-43EAFA22EFB4}"/>
              </a:ext>
            </a:extLst>
          </p:cNvPr>
          <p:cNvSpPr/>
          <p:nvPr/>
        </p:nvSpPr>
        <p:spPr>
          <a:xfrm>
            <a:off x="6324600" y="3505200"/>
            <a:ext cx="159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Organization 2</a:t>
            </a:r>
          </a:p>
        </p:txBody>
      </p:sp>
      <p:sp>
        <p:nvSpPr>
          <p:cNvPr id="9" name="Flowchart: Magnetic Disk 13">
            <a:extLst>
              <a:ext uri="{FF2B5EF4-FFF2-40B4-BE49-F238E27FC236}">
                <a16:creationId xmlns:a16="http://schemas.microsoft.com/office/drawing/2014/main" id="{507CBB75-A9D9-D247-B371-D3FA296370A7}"/>
              </a:ext>
            </a:extLst>
          </p:cNvPr>
          <p:cNvSpPr/>
          <p:nvPr/>
        </p:nvSpPr>
        <p:spPr>
          <a:xfrm>
            <a:off x="1894033" y="4604973"/>
            <a:ext cx="998202" cy="512095"/>
          </a:xfrm>
          <a:prstGeom prst="flowChartMagneticDisk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CDM</a:t>
            </a:r>
          </a:p>
        </p:txBody>
      </p:sp>
      <p:pic>
        <p:nvPicPr>
          <p:cNvPr id="12" name="Picture 209" descr="Image result for ohdsi">
            <a:extLst>
              <a:ext uri="{FF2B5EF4-FFF2-40B4-BE49-F238E27FC236}">
                <a16:creationId xmlns:a16="http://schemas.microsoft.com/office/drawing/2014/main" id="{0BD2A5CF-99D9-324A-ACB7-D92106A1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2768" y="4638785"/>
            <a:ext cx="226463" cy="7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7945B5-20E8-A24B-A787-C0FA835C3712}"/>
              </a:ext>
            </a:extLst>
          </p:cNvPr>
          <p:cNvSpPr/>
          <p:nvPr/>
        </p:nvSpPr>
        <p:spPr>
          <a:xfrm>
            <a:off x="1828800" y="4126468"/>
            <a:ext cx="1143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ARACHNE </a:t>
            </a:r>
            <a:br>
              <a:rPr lang="en-US" sz="1200" dirty="0"/>
            </a:br>
            <a:r>
              <a:rPr lang="en-US" sz="1200" dirty="0"/>
              <a:t>Data Node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87083441-2B76-1E43-AB79-4F5FCFCEF687}"/>
              </a:ext>
            </a:extLst>
          </p:cNvPr>
          <p:cNvSpPr/>
          <p:nvPr/>
        </p:nvSpPr>
        <p:spPr>
          <a:xfrm>
            <a:off x="6050734" y="4604973"/>
            <a:ext cx="998202" cy="512095"/>
          </a:xfrm>
          <a:prstGeom prst="flowChartMagneticDisk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CDM</a:t>
            </a:r>
          </a:p>
        </p:txBody>
      </p:sp>
      <p:pic>
        <p:nvPicPr>
          <p:cNvPr id="16" name="Picture 209" descr="Image result for ohdsi">
            <a:extLst>
              <a:ext uri="{FF2B5EF4-FFF2-40B4-BE49-F238E27FC236}">
                <a16:creationId xmlns:a16="http://schemas.microsoft.com/office/drawing/2014/main" id="{3E109D2F-7052-BB41-8EC0-2DCCEBA2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769" y="4666744"/>
            <a:ext cx="226463" cy="7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4946BED-8565-A345-B18F-B6812DB4BD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6888" y="3561267"/>
          <a:ext cx="448112" cy="53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4" imgW="3199680" imgH="3796560" progId="Photoshop.Image.17">
                  <p:embed/>
                </p:oleObj>
              </mc:Choice>
              <mc:Fallback>
                <p:oleObj name="Image" r:id="rId4" imgW="3199680" imgH="3796560" progId="Photoshop.Image.17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4946BED-8565-A345-B18F-B6812DB4B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66888" y="3561267"/>
                        <a:ext cx="448112" cy="53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6" descr="http://odysseusovh02.odysseusinc.com/content/images/arachne-data-node-343ed01ed5.png">
            <a:extLst>
              <a:ext uri="{FF2B5EF4-FFF2-40B4-BE49-F238E27FC236}">
                <a16:creationId xmlns:a16="http://schemas.microsoft.com/office/drawing/2014/main" id="{C9C88B27-8306-B44F-946C-8E3EFF69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772" y="3954566"/>
            <a:ext cx="577362" cy="12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C3A895D-3533-5E48-B23C-ADF70A720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9782" y="3510643"/>
          <a:ext cx="448112" cy="53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4" imgW="3199680" imgH="3796560" progId="Photoshop.Image.17">
                  <p:embed/>
                </p:oleObj>
              </mc:Choice>
              <mc:Fallback>
                <p:oleObj name="Image" r:id="rId4" imgW="3199680" imgH="3796560" progId="Photoshop.Image.17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C3A895D-3533-5E48-B23C-ADF70A7203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9782" y="3510643"/>
                        <a:ext cx="448112" cy="53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701DF4B-7C02-7241-8443-3F4D32F5D9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089" y="1409633"/>
          <a:ext cx="1258112" cy="371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7" imgW="5079240" imgH="1498320" progId="Photoshop.Image.17">
                  <p:embed/>
                </p:oleObj>
              </mc:Choice>
              <mc:Fallback>
                <p:oleObj name="Image" r:id="rId7" imgW="5079240" imgH="1498320" progId="Photoshop.Image.17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701DF4B-7C02-7241-8443-3F4D32F5D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089" y="1409633"/>
                        <a:ext cx="1258112" cy="371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C6AF852F-5A46-7742-AF64-2BD3D0733AEF}"/>
              </a:ext>
            </a:extLst>
          </p:cNvPr>
          <p:cNvSpPr/>
          <p:nvPr/>
        </p:nvSpPr>
        <p:spPr>
          <a:xfrm>
            <a:off x="6050734" y="1905000"/>
            <a:ext cx="2745688" cy="1520948"/>
          </a:xfrm>
          <a:prstGeom prst="wedgeRectCallout">
            <a:avLst>
              <a:gd name="adj1" fmla="val -40754"/>
              <a:gd name="adj2" fmla="val 6732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dirty="0"/>
              <a:t>Option 2 – No data node on site.</a:t>
            </a:r>
            <a:br>
              <a:rPr lang="en-US" sz="1200" dirty="0"/>
            </a:br>
            <a:r>
              <a:rPr lang="en-US" sz="1200" dirty="0"/>
              <a:t>Use ARACHNE Central to exchange code and execute through a separate local R Server or SQL Interface. </a:t>
            </a:r>
            <a:br>
              <a:rPr lang="en-US" sz="1200" dirty="0"/>
            </a:br>
            <a:r>
              <a:rPr lang="en-US" sz="1200" b="1" dirty="0"/>
              <a:t>Cons:</a:t>
            </a:r>
            <a:r>
              <a:rPr lang="en-US" sz="1200" dirty="0"/>
              <a:t> larger effort for data owners and the lack of execution results consistency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FBDE211-DDA9-D047-887A-581683AA0D6B}"/>
              </a:ext>
            </a:extLst>
          </p:cNvPr>
          <p:cNvSpPr/>
          <p:nvPr/>
        </p:nvSpPr>
        <p:spPr>
          <a:xfrm>
            <a:off x="98046" y="1951791"/>
            <a:ext cx="2745688" cy="1520948"/>
          </a:xfrm>
          <a:prstGeom prst="wedgeRectCallout">
            <a:avLst>
              <a:gd name="adj1" fmla="val 44230"/>
              <a:gd name="adj2" fmla="val 6653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b="1" dirty="0"/>
              <a:t>Option 1 - ARACHNE Data Node on Site.</a:t>
            </a:r>
          </a:p>
          <a:p>
            <a:r>
              <a:rPr lang="en-US" sz="1200" dirty="0"/>
              <a:t>Use ARACHNE Central to exchange and execute code through through Data Node Execution Engine without a need for a separate R Server or SQL access.</a:t>
            </a:r>
          </a:p>
          <a:p>
            <a:r>
              <a:rPr lang="en-US" sz="1200" b="1" dirty="0"/>
              <a:t>Pros</a:t>
            </a:r>
            <a:r>
              <a:rPr lang="en-US" sz="1200" dirty="0"/>
              <a:t>: increased productivity and consistency, scalability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E6C254-7374-3D41-B8B1-A9C70B067D6A}"/>
              </a:ext>
            </a:extLst>
          </p:cNvPr>
          <p:cNvSpPr/>
          <p:nvPr/>
        </p:nvSpPr>
        <p:spPr>
          <a:xfrm>
            <a:off x="2972494" y="1690729"/>
            <a:ext cx="2745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ARACHNE Network Central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C25DF-7B58-5B47-A4A8-F64381E30B9B}"/>
              </a:ext>
            </a:extLst>
          </p:cNvPr>
          <p:cNvSpPr/>
          <p:nvPr/>
        </p:nvSpPr>
        <p:spPr>
          <a:xfrm>
            <a:off x="3352800" y="2202710"/>
            <a:ext cx="22098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Federated Study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EC17C6-7C59-8F49-A137-8DBF50DEB02F}"/>
              </a:ext>
            </a:extLst>
          </p:cNvPr>
          <p:cNvCxnSpPr>
            <a:cxnSpLocks/>
          </p:cNvCxnSpPr>
          <p:nvPr/>
        </p:nvCxnSpPr>
        <p:spPr>
          <a:xfrm flipV="1">
            <a:off x="3505200" y="2667001"/>
            <a:ext cx="909342" cy="8942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5066B9-6336-B44A-8D77-C0B1E040326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460645" y="2667000"/>
            <a:ext cx="1030299" cy="89426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876693F-6187-5747-A18B-38903D1FC027}"/>
              </a:ext>
            </a:extLst>
          </p:cNvPr>
          <p:cNvSpPr/>
          <p:nvPr/>
        </p:nvSpPr>
        <p:spPr>
          <a:xfrm>
            <a:off x="6553200" y="4125805"/>
            <a:ext cx="1143000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 Server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9366B2-1DB4-CB48-825E-026062F3C753}"/>
              </a:ext>
            </a:extLst>
          </p:cNvPr>
          <p:cNvSpPr/>
          <p:nvPr/>
        </p:nvSpPr>
        <p:spPr>
          <a:xfrm>
            <a:off x="5359072" y="4132737"/>
            <a:ext cx="1143000" cy="36933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Workspace</a:t>
            </a:r>
          </a:p>
        </p:txBody>
      </p:sp>
    </p:spTree>
    <p:extLst>
      <p:ext uri="{BB962C8B-B14F-4D97-AF65-F5344CB8AC3E}">
        <p14:creationId xmlns:p14="http://schemas.microsoft.com/office/powerpoint/2010/main" val="20587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Join the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44583ED-F364-40B3-B25B-483B5033DFA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1800" y="3505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http://ohdsi.org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344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7501-008B-DF44-AEDE-45950B17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ARACHNE Study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ADACA-BD6B-CF40-AF70-B205DD94124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3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ARACHNE Study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F1CB3-04A9-D74C-AEA1-7000BC0FA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95400"/>
            <a:ext cx="7543800" cy="4057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7BBC6-42D0-E44C-BEA7-C0716AC609CE}"/>
              </a:ext>
            </a:extLst>
          </p:cNvPr>
          <p:cNvSpPr/>
          <p:nvPr/>
        </p:nvSpPr>
        <p:spPr>
          <a:xfrm>
            <a:off x="304800" y="1533775"/>
            <a:ext cx="914400" cy="599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0635-3D8D-5A41-AC00-89EC35ABD8D6}"/>
              </a:ext>
            </a:extLst>
          </p:cNvPr>
          <p:cNvSpPr txBox="1"/>
          <p:nvPr/>
        </p:nvSpPr>
        <p:spPr>
          <a:xfrm>
            <a:off x="1752600" y="3657600"/>
            <a:ext cx="35814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Display a list of studies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F99D02-71FF-A74C-A674-EF445EE7CEFB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2133600"/>
            <a:ext cx="1676400" cy="152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ARACHNE Data Catalog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4C801-F071-9A40-804D-D409F75D0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71" y="1551116"/>
            <a:ext cx="5562600" cy="304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BCF99-9D2E-1B4E-A8E8-784E7FCB7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3438525"/>
            <a:ext cx="4571999" cy="24760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6B7452-E2BD-2A4A-BBC1-A782F02E94A5}"/>
              </a:ext>
            </a:extLst>
          </p:cNvPr>
          <p:cNvSpPr/>
          <p:nvPr/>
        </p:nvSpPr>
        <p:spPr>
          <a:xfrm>
            <a:off x="76200" y="2408629"/>
            <a:ext cx="838200" cy="599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F7C4D-DA83-F44F-8F43-7D8E4B80302C}"/>
              </a:ext>
            </a:extLst>
          </p:cNvPr>
          <p:cNvSpPr txBox="1"/>
          <p:nvPr/>
        </p:nvSpPr>
        <p:spPr>
          <a:xfrm>
            <a:off x="5448300" y="2039297"/>
            <a:ext cx="3467100" cy="669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Display a list of available network data sets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3B2114-EA25-8B42-863D-8B853ADFDC14}"/>
              </a:ext>
            </a:extLst>
          </p:cNvPr>
          <p:cNvCxnSpPr>
            <a:cxnSpLocks/>
          </p:cNvCxnSpPr>
          <p:nvPr/>
        </p:nvCxnSpPr>
        <p:spPr>
          <a:xfrm flipH="1">
            <a:off x="1066800" y="2223963"/>
            <a:ext cx="4267200" cy="484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1DD1FA-1761-ED45-BACF-9365B22885EB}"/>
              </a:ext>
            </a:extLst>
          </p:cNvPr>
          <p:cNvSpPr txBox="1"/>
          <p:nvPr/>
        </p:nvSpPr>
        <p:spPr>
          <a:xfrm>
            <a:off x="685800" y="4784219"/>
            <a:ext cx="34671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Display an individual data set details, including available ACHILLES reports</a:t>
            </a:r>
          </a:p>
        </p:txBody>
      </p:sp>
    </p:spTree>
    <p:extLst>
      <p:ext uri="{BB962C8B-B14F-4D97-AF65-F5344CB8AC3E}">
        <p14:creationId xmlns:p14="http://schemas.microsoft.com/office/powerpoint/2010/main" val="8003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ARACHNE Network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5ECC6-18E6-7F40-BEF5-1D7FAEE9D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295400"/>
            <a:ext cx="7772400" cy="42166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BE6FB2-D8AD-4A43-8DE2-208713929423}"/>
              </a:ext>
            </a:extLst>
          </p:cNvPr>
          <p:cNvSpPr/>
          <p:nvPr/>
        </p:nvSpPr>
        <p:spPr>
          <a:xfrm>
            <a:off x="495300" y="2121932"/>
            <a:ext cx="914400" cy="599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6F0A-B11D-A940-9DD3-9FE3C0B67B75}"/>
              </a:ext>
            </a:extLst>
          </p:cNvPr>
          <p:cNvSpPr txBox="1"/>
          <p:nvPr/>
        </p:nvSpPr>
        <p:spPr>
          <a:xfrm>
            <a:off x="5029200" y="5638800"/>
            <a:ext cx="34671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Display a list of network collaborators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BDF5ED-197D-0747-9B50-A2030C216EB4}"/>
              </a:ext>
            </a:extLst>
          </p:cNvPr>
          <p:cNvCxnSpPr>
            <a:cxnSpLocks/>
            <a:stCxn id="7" idx="1"/>
            <a:endCxn id="6" idx="5"/>
          </p:cNvCxnSpPr>
          <p:nvPr/>
        </p:nvCxnSpPr>
        <p:spPr>
          <a:xfrm flipH="1" flipV="1">
            <a:off x="1275789" y="2633915"/>
            <a:ext cx="3753411" cy="3328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0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A6071-C2B1-0D4B-B3C6-3E14C13B9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4" y="1193822"/>
            <a:ext cx="4495800" cy="2418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ARACHNE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E995D-71FD-0E43-902F-14B7648183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1142999"/>
            <a:ext cx="2438400" cy="2226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F20B0-9B39-644B-B639-F1124F8551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2895600"/>
            <a:ext cx="6274976" cy="3369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D4FFB9-96D1-844B-A733-18BD0CD8615D}"/>
              </a:ext>
            </a:extLst>
          </p:cNvPr>
          <p:cNvSpPr/>
          <p:nvPr/>
        </p:nvSpPr>
        <p:spPr>
          <a:xfrm>
            <a:off x="3429000" y="1314450"/>
            <a:ext cx="704850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2DD24-3928-D44B-B21C-0B7B823A4428}"/>
              </a:ext>
            </a:extLst>
          </p:cNvPr>
          <p:cNvSpPr txBox="1"/>
          <p:nvPr/>
        </p:nvSpPr>
        <p:spPr>
          <a:xfrm>
            <a:off x="914400" y="2209801"/>
            <a:ext cx="20574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Create New Study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1FF7FD-3B9E-F14B-9E41-75A82C03D8A2}"/>
              </a:ext>
            </a:extLst>
          </p:cNvPr>
          <p:cNvCxnSpPr>
            <a:cxnSpLocks/>
          </p:cNvCxnSpPr>
          <p:nvPr/>
        </p:nvCxnSpPr>
        <p:spPr>
          <a:xfrm flipV="1">
            <a:off x="2209800" y="1657353"/>
            <a:ext cx="1219200" cy="476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4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Participants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71B70-5767-A047-A102-58D97603E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143000"/>
            <a:ext cx="3803650" cy="2120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A3863-918B-A940-ACF0-E2BA4FF48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905000"/>
            <a:ext cx="3429000" cy="244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6B376-803A-584D-9552-55D69656E4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13"/>
          <a:stretch/>
        </p:blipFill>
        <p:spPr>
          <a:xfrm>
            <a:off x="3657600" y="4025460"/>
            <a:ext cx="5029200" cy="22893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979EEA-D981-C94F-929E-AA1D49BDC714}"/>
              </a:ext>
            </a:extLst>
          </p:cNvPr>
          <p:cNvSpPr/>
          <p:nvPr/>
        </p:nvSpPr>
        <p:spPr>
          <a:xfrm>
            <a:off x="174624" y="1818172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E8E60-BF6A-0044-B140-569BD6417DF7}"/>
              </a:ext>
            </a:extLst>
          </p:cNvPr>
          <p:cNvSpPr txBox="1"/>
          <p:nvPr/>
        </p:nvSpPr>
        <p:spPr>
          <a:xfrm>
            <a:off x="139700" y="3235821"/>
            <a:ext cx="23749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Invite study participant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FDC01-2601-0C49-8D79-A5E0DF3E8C6C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2161073"/>
            <a:ext cx="596900" cy="9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E4208C-4DB8-6847-9FE2-44803F84A60F}"/>
              </a:ext>
            </a:extLst>
          </p:cNvPr>
          <p:cNvSpPr/>
          <p:nvPr/>
        </p:nvSpPr>
        <p:spPr>
          <a:xfrm>
            <a:off x="3325812" y="2507293"/>
            <a:ext cx="2084388" cy="7285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A11413-44EF-DB43-A1F1-88BFD644C9D3}"/>
              </a:ext>
            </a:extLst>
          </p:cNvPr>
          <p:cNvSpPr txBox="1"/>
          <p:nvPr/>
        </p:nvSpPr>
        <p:spPr>
          <a:xfrm>
            <a:off x="6477000" y="2926394"/>
            <a:ext cx="23749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Lookup participant by name and specify study role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3D5DB5-989D-4942-8689-E81373395341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2850194"/>
            <a:ext cx="762000" cy="197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381D-6B1C-5246-B79C-D2C22B80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access to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A8BF5-F33A-334C-814F-770EC773E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1371600"/>
            <a:ext cx="3995699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87B32-5BA1-BB4D-A347-2406550FE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315" y="1887333"/>
            <a:ext cx="2603966" cy="2778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AD171-763A-5E4D-B39D-C5538FD3FC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825"/>
          <a:stretch/>
        </p:blipFill>
        <p:spPr>
          <a:xfrm>
            <a:off x="4581525" y="4495800"/>
            <a:ext cx="4572000" cy="1600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44B6CA-E91D-8D40-A240-B273EA8F9228}"/>
              </a:ext>
            </a:extLst>
          </p:cNvPr>
          <p:cNvSpPr/>
          <p:nvPr/>
        </p:nvSpPr>
        <p:spPr>
          <a:xfrm>
            <a:off x="234948" y="2045068"/>
            <a:ext cx="1349375" cy="3429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15562-B3CC-A841-8026-B612964859D5}"/>
              </a:ext>
            </a:extLst>
          </p:cNvPr>
          <p:cNvSpPr txBox="1"/>
          <p:nvPr/>
        </p:nvSpPr>
        <p:spPr>
          <a:xfrm>
            <a:off x="200024" y="3462717"/>
            <a:ext cx="237490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Request access to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AEC467-6F3C-9040-9A99-B64CC811C788}"/>
              </a:ext>
            </a:extLst>
          </p:cNvPr>
          <p:cNvCxnSpPr>
            <a:cxnSpLocks/>
          </p:cNvCxnSpPr>
          <p:nvPr/>
        </p:nvCxnSpPr>
        <p:spPr>
          <a:xfrm flipH="1" flipV="1">
            <a:off x="898524" y="2387969"/>
            <a:ext cx="596900" cy="998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B51103C-839C-7C48-84BA-5AAE58E94134}"/>
              </a:ext>
            </a:extLst>
          </p:cNvPr>
          <p:cNvSpPr/>
          <p:nvPr/>
        </p:nvSpPr>
        <p:spPr>
          <a:xfrm>
            <a:off x="3048000" y="2713049"/>
            <a:ext cx="1523689" cy="5635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75AEF-C03A-4A4C-A800-6C141EA5092D}"/>
              </a:ext>
            </a:extLst>
          </p:cNvPr>
          <p:cNvSpPr txBox="1"/>
          <p:nvPr/>
        </p:nvSpPr>
        <p:spPr>
          <a:xfrm>
            <a:off x="6273800" y="3272136"/>
            <a:ext cx="23749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Select data sets and click “Add Data Source” button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4F00EE-CC3A-2044-A92D-EDF0B35777D2}"/>
              </a:ext>
            </a:extLst>
          </p:cNvPr>
          <p:cNvCxnSpPr>
            <a:cxnSpLocks/>
          </p:cNvCxnSpPr>
          <p:nvPr/>
        </p:nvCxnSpPr>
        <p:spPr>
          <a:xfrm flipH="1" flipV="1">
            <a:off x="4648511" y="3017849"/>
            <a:ext cx="1523689" cy="5635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3265399-EFDD-7F48-99B1-44AEC57AA95F}"/>
              </a:ext>
            </a:extLst>
          </p:cNvPr>
          <p:cNvSpPr/>
          <p:nvPr/>
        </p:nvSpPr>
        <p:spPr>
          <a:xfrm>
            <a:off x="7667937" y="4800447"/>
            <a:ext cx="1323664" cy="10252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E79AE-4241-F04A-8DA8-6ACD5ADE0685}"/>
              </a:ext>
            </a:extLst>
          </p:cNvPr>
          <p:cNvSpPr txBox="1"/>
          <p:nvPr/>
        </p:nvSpPr>
        <p:spPr>
          <a:xfrm>
            <a:off x="1811298" y="4902333"/>
            <a:ext cx="2374900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20425A"/>
                </a:solidFill>
              </a:rPr>
              <a:t>The request will be sent to the data set owner for approval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8B0BD3-3BA4-9046-8B9B-73494B19CC7A}"/>
              </a:ext>
            </a:extLst>
          </p:cNvPr>
          <p:cNvCxnSpPr>
            <a:cxnSpLocks/>
          </p:cNvCxnSpPr>
          <p:nvPr/>
        </p:nvCxnSpPr>
        <p:spPr>
          <a:xfrm>
            <a:off x="4267200" y="5211597"/>
            <a:ext cx="3276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MOPPwerptv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53755</TotalTime>
  <Words>813</Words>
  <Application>Microsoft Macintosh PowerPoint</Application>
  <PresentationFormat>On-screen Show (4:3)</PresentationFormat>
  <Paragraphs>92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Office Theme</vt:lpstr>
      <vt:lpstr>OMOPPwerptv5</vt:lpstr>
      <vt:lpstr>Image</vt:lpstr>
      <vt:lpstr>ARACHNE Network Studies</vt:lpstr>
      <vt:lpstr>ARACHNE Network Research</vt:lpstr>
      <vt:lpstr>ARACHNE Study Process</vt:lpstr>
      <vt:lpstr>ARACHNE Study List</vt:lpstr>
      <vt:lpstr>ARACHNE Data Catalog</vt:lpstr>
      <vt:lpstr>ARACHNE Network Users</vt:lpstr>
      <vt:lpstr>New ARACHNE study</vt:lpstr>
      <vt:lpstr>Study Participants</vt:lpstr>
      <vt:lpstr>Requesting access to data</vt:lpstr>
      <vt:lpstr>Data Owner: Approving Data Access</vt:lpstr>
      <vt:lpstr>Analysis: Cohort Feasibility Counts</vt:lpstr>
      <vt:lpstr>Analysis: Import design from ATLAS</vt:lpstr>
      <vt:lpstr>Analysis: Execute Cohort Counts</vt:lpstr>
      <vt:lpstr>Analysis: Approving Submissions</vt:lpstr>
      <vt:lpstr>Analysis: Viewing Submission Results</vt:lpstr>
      <vt:lpstr>Analysis: Incidence Rates</vt:lpstr>
      <vt:lpstr>Analysis: Import IR design from ATLAS</vt:lpstr>
      <vt:lpstr>Analysis: Execute Cohort Counts</vt:lpstr>
      <vt:lpstr>Analysis: Approving Submissions</vt:lpstr>
      <vt:lpstr>Network Study  Coding Best Practice</vt:lpstr>
      <vt:lpstr>R and SQL coding Best Practices</vt:lpstr>
      <vt:lpstr>Retrieving Local Database Connection</vt:lpstr>
      <vt:lpstr>OHDSI.SQL template conventions</vt:lpstr>
      <vt:lpstr>ARACHNE Manual Mode Deployment Options</vt:lpstr>
      <vt:lpstr>ARACHNE Deployment options</vt:lpstr>
      <vt:lpstr>Join the Journey</vt:lpstr>
    </vt:vector>
  </TitlesOfParts>
  <Manager/>
  <Company>Johnson &amp; Johnson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Patrick Ryan</dc:creator>
  <cp:keywords/>
  <dc:description/>
  <cp:lastModifiedBy>Gregory Klebanov</cp:lastModifiedBy>
  <cp:revision>626</cp:revision>
  <dcterms:created xsi:type="dcterms:W3CDTF">2013-12-30T14:14:20Z</dcterms:created>
  <dcterms:modified xsi:type="dcterms:W3CDTF">2019-08-30T13:47:53Z</dcterms:modified>
  <cp:category/>
</cp:coreProperties>
</file>